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0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92" r:id="rId20"/>
    <p:sldId id="289" r:id="rId21"/>
    <p:sldId id="273" r:id="rId22"/>
    <p:sldId id="291" r:id="rId23"/>
    <p:sldId id="274" r:id="rId24"/>
    <p:sldId id="293" r:id="rId25"/>
    <p:sldId id="275" r:id="rId26"/>
    <p:sldId id="276" r:id="rId27"/>
    <p:sldId id="281" r:id="rId28"/>
    <p:sldId id="282" r:id="rId29"/>
    <p:sldId id="283" r:id="rId30"/>
    <p:sldId id="284" r:id="rId31"/>
    <p:sldId id="288" r:id="rId32"/>
  </p:sldIdLst>
  <p:sldSz cx="12192000" cy="6858000"/>
  <p:notesSz cx="6669088" cy="9775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3A2A7-D5EE-45F0-8E27-CCC4416EAAC5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22375"/>
            <a:ext cx="5862638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04616"/>
            <a:ext cx="5335270" cy="38492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869B8-DE77-4FBC-87BF-7AD2B8633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0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869B8-DE77-4FBC-87BF-7AD2B86338C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425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869B8-DE77-4FBC-87BF-7AD2B86338C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04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582613" y="844550"/>
            <a:ext cx="7524751" cy="4233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E43C49-B246-4407-82B4-1E8AEEB5F655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8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7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93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1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86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56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62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80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8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09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7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A17E-31B8-4741-B60B-18C520FAF735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47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7A17E-31B8-4741-B60B-18C520FAF735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9B22E-9188-4F7B-B373-022F380E1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4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росфинмониторинг"/>
          <p:cNvPicPr>
            <a:picLocks noChangeAspect="1" noChangeArrowheads="1"/>
          </p:cNvPicPr>
          <p:nvPr/>
        </p:nvPicPr>
        <p:blipFill>
          <a:blip r:embed="rId2">
            <a:lum bright="25000" contrast="-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5931072"/>
            <a:ext cx="12192000" cy="926931"/>
          </a:xfrm>
          <a:prstGeom prst="rect">
            <a:avLst/>
          </a:prstGeom>
          <a:solidFill>
            <a:srgbClr val="2E4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7" tIns="39988" rIns="79977" bIns="39988" rtlCol="0" anchor="ctr"/>
          <a:lstStyle/>
          <a:p>
            <a:pPr algn="ctr"/>
            <a:endParaRPr lang="ru-RU" sz="1287"/>
          </a:p>
        </p:txBody>
      </p:sp>
      <p:sp>
        <p:nvSpPr>
          <p:cNvPr id="5" name="TextBox 4"/>
          <p:cNvSpPr txBox="1"/>
          <p:nvPr/>
        </p:nvSpPr>
        <p:spPr>
          <a:xfrm>
            <a:off x="2005180" y="179357"/>
            <a:ext cx="7563182" cy="1065642"/>
          </a:xfrm>
          <a:prstGeom prst="rect">
            <a:avLst/>
          </a:prstGeom>
          <a:noFill/>
        </p:spPr>
        <p:txBody>
          <a:bodyPr wrap="square" lIns="79977" tIns="39988" rIns="79977" bIns="39988" rtlCol="0">
            <a:spAutoFit/>
          </a:bodyPr>
          <a:lstStyle/>
          <a:p>
            <a:pPr algn="ctr"/>
            <a:r>
              <a:rPr lang="ru-RU" sz="3200" dirty="0">
                <a:latin typeface="Gungsuh" panose="02030600000101010101" pitchFamily="18" charset="-127"/>
                <a:ea typeface="Gungsuh" panose="02030600000101010101" pitchFamily="18" charset="-127"/>
              </a:rPr>
              <a:t>Федеральная служба </a:t>
            </a:r>
            <a:r>
              <a:rPr lang="ru-RU" sz="32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                          по </a:t>
            </a:r>
            <a:r>
              <a:rPr lang="ru-RU" sz="3200" dirty="0">
                <a:latin typeface="Gungsuh" panose="02030600000101010101" pitchFamily="18" charset="-127"/>
                <a:ea typeface="Gungsuh" panose="02030600000101010101" pitchFamily="18" charset="-127"/>
              </a:rPr>
              <a:t>финансовому мониторингу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66851" y="2948065"/>
            <a:ext cx="9258299" cy="1395336"/>
          </a:xfrm>
          <a:solidFill>
            <a:schemeClr val="accent1">
              <a:lumMod val="20000"/>
              <a:lumOff val="80000"/>
              <a:alpha val="46000"/>
            </a:schemeClr>
          </a:solidFill>
          <a:ln w="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4713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Представление сообщений в Личном кабинете</a:t>
            </a:r>
            <a:endParaRPr lang="ru-RU" sz="4713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75325" y="4898571"/>
            <a:ext cx="1292679" cy="1986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7" tIns="39988" rIns="79977" bIns="39988" rtlCol="0" anchor="ctr"/>
          <a:lstStyle/>
          <a:p>
            <a:endParaRPr lang="ru-RU" sz="1429" dirty="0">
              <a:solidFill>
                <a:schemeClr val="tx1"/>
              </a:solidFill>
            </a:endParaRPr>
          </a:p>
          <a:p>
            <a:endParaRPr lang="ru-RU" sz="1429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78855" y="6196069"/>
            <a:ext cx="7822581" cy="842871"/>
          </a:xfrm>
          <a:prstGeom prst="rect">
            <a:avLst/>
          </a:prstGeom>
        </p:spPr>
        <p:txBody>
          <a:bodyPr lIns="79977" tIns="39988" rIns="79977" bIns="39988"/>
          <a:lstStyle>
            <a:lvl1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2pPr>
            <a:lvl3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3pPr>
            <a:lvl4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4pPr>
            <a:lvl5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5pPr>
            <a:lvl6pPr marL="45709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6pPr>
            <a:lvl7pPr marL="914187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7pPr>
            <a:lvl8pPr marL="1371281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8pPr>
            <a:lvl9pPr marL="182837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9pPr>
          </a:lstStyle>
          <a:p>
            <a:r>
              <a:rPr lang="ru-RU" sz="2571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Управление организации надзорной деятельности</a:t>
            </a:r>
            <a:endParaRPr lang="en-US" sz="2571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3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639" y="3165231"/>
            <a:ext cx="5536279" cy="369191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81918" y="185884"/>
            <a:ext cx="71577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Сведения об участниках операции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68" y="2055057"/>
            <a:ext cx="6387424" cy="43686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468" y="1089693"/>
            <a:ext cx="6387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Откроются поля формы для заполнения сведений об участниках.  </a:t>
            </a:r>
            <a:endParaRPr lang="ru-RU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10" name="Соединительная линия уступом 9"/>
          <p:cNvCxnSpPr>
            <a:stCxn id="6" idx="1"/>
            <a:endCxn id="11" idx="3"/>
          </p:cNvCxnSpPr>
          <p:nvPr/>
        </p:nvCxnSpPr>
        <p:spPr>
          <a:xfrm rot="10800000" flipV="1">
            <a:off x="5424854" y="2432495"/>
            <a:ext cx="1430928" cy="3827384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633546" y="6163408"/>
            <a:ext cx="791308" cy="192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55782" y="1924663"/>
            <a:ext cx="53362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Заполните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поля и сохраните сведения об операции, нажав клавишу </a:t>
            </a:r>
            <a:r>
              <a:rPr lang="ru-RU" sz="20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Сохранить</a:t>
            </a:r>
            <a:r>
              <a:rPr lang="ru-RU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в нижней части 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блока.</a:t>
            </a:r>
            <a:endParaRPr lang="ru-RU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23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14122" y="358235"/>
            <a:ext cx="78847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Сведения об участниках операции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074" name="Рисунок 94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89" y="2200064"/>
            <a:ext cx="6742112" cy="243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7988" y="1151999"/>
            <a:ext cx="62630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Данные сохраняются, блок </a:t>
            </a:r>
            <a:r>
              <a:rPr lang="ru-RU" sz="20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Сведения об участниках операции (сделки)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«сворачивается» и в нем появляется строка записи: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7988" y="4599920"/>
            <a:ext cx="62630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Сохраненные сведения об участнике можно изменить или удалить, используя соответствующие команды в строке. </a:t>
            </a:r>
          </a:p>
          <a:p>
            <a:pPr indent="54038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Для добавления еще одной записи в блоке </a:t>
            </a:r>
            <a:r>
              <a:rPr lang="ru-RU" sz="20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Сведения об участниках операции (сделки)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повторите действия, выбрав команду </a:t>
            </a:r>
            <a:r>
              <a:rPr lang="ru-RU" sz="20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Добавить</a:t>
            </a:r>
            <a:r>
              <a:rPr lang="ru-RU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832" y="1600200"/>
            <a:ext cx="5233929" cy="446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14122" y="50458"/>
            <a:ext cx="80494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Документы, являющиеся основанием совершения операции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098" name="Рисунок 94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28" y="2226131"/>
            <a:ext cx="5880750" cy="221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6828" y="1239438"/>
            <a:ext cx="91767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обавьте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сведения о документах, являющихся основанием совершения операции. Для этого выберите команду </a:t>
            </a:r>
            <a:r>
              <a:rPr lang="ru-RU" sz="20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Добавить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в блоке </a:t>
            </a:r>
            <a:r>
              <a:rPr lang="ru-RU" sz="20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Документы, являющиеся основанием совершения операции (сделки)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98866" y="2765855"/>
            <a:ext cx="4169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Откроются поля формы для заполнения сведений о документах:</a:t>
            </a:r>
            <a:endParaRPr lang="ru-RU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4100" name="Рисунок 94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822" y="4574945"/>
            <a:ext cx="528002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4049" y="4917535"/>
            <a:ext cx="4691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Заполните поля и сохраните сведения о документе, нажав клавишу </a:t>
            </a:r>
            <a:r>
              <a:rPr lang="ru-RU" sz="20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Сохранить</a:t>
            </a:r>
            <a:r>
              <a:rPr lang="ru-RU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в нижней части блока.</a:t>
            </a:r>
          </a:p>
        </p:txBody>
      </p:sp>
      <p:cxnSp>
        <p:nvCxnSpPr>
          <p:cNvPr id="10" name="Соединительная линия уступом 9"/>
          <p:cNvCxnSpPr>
            <a:stCxn id="7" idx="2"/>
            <a:endCxn id="13" idx="1"/>
          </p:cNvCxnSpPr>
          <p:nvPr/>
        </p:nvCxnSpPr>
        <p:spPr>
          <a:xfrm rot="16200000" flipH="1">
            <a:off x="5562370" y="2960458"/>
            <a:ext cx="380290" cy="6325769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915400" y="6219825"/>
            <a:ext cx="673100" cy="1873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7919" y="112013"/>
            <a:ext cx="92181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Документы, являющиеся основанием совершения операции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772" y="1327019"/>
            <a:ext cx="9832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Данные сохраняются, блок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Документы, являющиеся основанием совершения операции (сделки)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«сворачивается» и в нем появляется строка записи:</a:t>
            </a:r>
          </a:p>
        </p:txBody>
      </p:sp>
      <p:pic>
        <p:nvPicPr>
          <p:cNvPr id="5123" name="Рисунок 94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673" y="2046975"/>
            <a:ext cx="7086648" cy="2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5772" y="4857453"/>
            <a:ext cx="11508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Сохраненные сведения о документе можно изменить или удалить, используя соответствующие команды в строке. </a:t>
            </a:r>
          </a:p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Для добавления еще одной записи в блоке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Документы, являющиеся основанием совершения операции (сделки)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повторите действия, выбрав команду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Добавить</a:t>
            </a:r>
            <a:r>
              <a:rPr lang="ru-RU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67" y="1221653"/>
            <a:ext cx="7880225" cy="396308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0013" y="34920"/>
            <a:ext cx="92103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Проверка сформированного сообщения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227" y="718803"/>
            <a:ext cx="10574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После завершения формирования всего сообщения проверьте его на наличие ошибок. Для этого нажмите кнопку </a:t>
            </a:r>
            <a:r>
              <a:rPr lang="ru-RU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Проверка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в верхней части формы:</a:t>
            </a:r>
            <a:endParaRPr lang="ru-RU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23246" y="2115643"/>
            <a:ext cx="975946" cy="2751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5227" y="5448140"/>
            <a:ext cx="105746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сохранения сообщения на локальный диск нажмите кнопку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Сохранить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в верхней части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формы.</a:t>
            </a:r>
            <a:endParaRPr lang="ru-RU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Сохраненное на локальном диске сообщение можно открыть для просмотра и корректировки. Для этого используйте кнопку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Открыть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в верхней части формы. </a:t>
            </a:r>
          </a:p>
        </p:txBody>
      </p:sp>
      <p:cxnSp>
        <p:nvCxnSpPr>
          <p:cNvPr id="15" name="Соединительная линия уступом 14"/>
          <p:cNvCxnSpPr>
            <a:endCxn id="10" idx="3"/>
          </p:cNvCxnSpPr>
          <p:nvPr/>
        </p:nvCxnSpPr>
        <p:spPr>
          <a:xfrm>
            <a:off x="2544136" y="1552029"/>
            <a:ext cx="1055056" cy="701194"/>
          </a:xfrm>
          <a:prstGeom prst="bentConnector3">
            <a:avLst>
              <a:gd name="adj1" fmla="val 241669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544136" y="1322791"/>
            <a:ext cx="0" cy="229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10398" y="2115643"/>
            <a:ext cx="977725" cy="2751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Соединительная линия уступом 10"/>
          <p:cNvCxnSpPr>
            <a:endCxn id="7" idx="1"/>
          </p:cNvCxnSpPr>
          <p:nvPr/>
        </p:nvCxnSpPr>
        <p:spPr>
          <a:xfrm rot="10800000">
            <a:off x="710398" y="2253224"/>
            <a:ext cx="7105964" cy="3032651"/>
          </a:xfrm>
          <a:prstGeom prst="bentConnector3">
            <a:avLst>
              <a:gd name="adj1" fmla="val 103217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411237" y="2390802"/>
            <a:ext cx="37807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В случае ошибок, устраните их и повторите проверку. Система контроля не позволит отправить в Росфинмониторинг сообщение с ошибками.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816362" y="5285874"/>
            <a:ext cx="0" cy="2634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1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0835" y="100917"/>
            <a:ext cx="102568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Сообщения об операциях внутреннего контроля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35" y="1778676"/>
            <a:ext cx="2810267" cy="11431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09553" y="1778676"/>
            <a:ext cx="77394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Выберите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Сообщение об операциях внутреннего контроля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, после чего открывается форма, доступная к заполнению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  <a:p>
            <a:pPr indent="54038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Далее заполните форму аналогично сообщениям об операциях обязательного контроля, описанным ранее. </a:t>
            </a:r>
          </a:p>
          <a:p>
            <a:pPr indent="54038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Однако обратите внимание, что в операциях внутреннего контроля код вида операции должен быть только 6001.</a:t>
            </a:r>
            <a:endParaRPr lang="ru-RU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35" y="3610324"/>
            <a:ext cx="8497486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413" y="1069142"/>
            <a:ext cx="4191460" cy="375490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14114" y="272357"/>
            <a:ext cx="86731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Сообщения о приостановке операций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12" y="2069973"/>
            <a:ext cx="2954690" cy="10337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9312" y="4960570"/>
            <a:ext cx="1047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/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Выберите </a:t>
            </a:r>
            <a:r>
              <a:rPr lang="ru-RU" sz="20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Сообщение о приостановке операции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после чего открывается форма, доступная к 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заполнению.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Далее заполните форму аналогично сообщениям об операциях обязательного контроля, описанным ранее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66397" y="100917"/>
            <a:ext cx="7801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Сообщения о принятых мерах по замораживанию (блокированию)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27" y="1470403"/>
            <a:ext cx="3219072" cy="13606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95092" y="168905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Выберите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Сообщение о принятых мерах по замораживанию (блокированию)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, после чего открывается форма, доступная к заполнению.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62" y="2991473"/>
            <a:ext cx="4729926" cy="38665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84531" y="334319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Заполните поля открытой формы. После этого добавьте в сообщение сведения о принятых мерах. Для этого в нижней части формы выберите команду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Добавить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262" y="4620452"/>
            <a:ext cx="6065304" cy="16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0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75529" y="272357"/>
            <a:ext cx="4225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Сведения о мерах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6" y="1776423"/>
            <a:ext cx="5059485" cy="494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4608" y="1024270"/>
            <a:ext cx="5682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После нажатия кнопки </a:t>
            </a:r>
            <a:r>
              <a:rPr lang="ru-RU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Добавить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откроются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поля формы для заполнения сведений о принятых мерах: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57800" y="18191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Заполните поля и сохраните сведения об операции, нажав клавишу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Сохранить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в нижней части блока.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7624" y="6429375"/>
            <a:ext cx="608867" cy="1824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49630" y="43989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Данные сохраняются, блок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Сведения о мерах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«сворачивается» и в нем появляется строка записи: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218" y="5349024"/>
            <a:ext cx="5949412" cy="8004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133" y="2808153"/>
            <a:ext cx="5639333" cy="108855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566031" y="3525716"/>
            <a:ext cx="703384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Соединительная линия уступом 16"/>
          <p:cNvCxnSpPr>
            <a:endCxn id="15" idx="1"/>
          </p:cNvCxnSpPr>
          <p:nvPr/>
        </p:nvCxnSpPr>
        <p:spPr>
          <a:xfrm>
            <a:off x="7526215" y="2672862"/>
            <a:ext cx="2039816" cy="967154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9" idx="0"/>
            <a:endCxn id="15" idx="1"/>
          </p:cNvCxnSpPr>
          <p:nvPr/>
        </p:nvCxnSpPr>
        <p:spPr>
          <a:xfrm rot="5400000" flipH="1" flipV="1">
            <a:off x="5469365" y="2332710"/>
            <a:ext cx="2789359" cy="5403973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7526215" y="2391508"/>
            <a:ext cx="0" cy="2813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20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53" y="1296416"/>
            <a:ext cx="6734908" cy="38833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0013" y="34920"/>
            <a:ext cx="92103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Проверка сформированного сообщения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227" y="718803"/>
            <a:ext cx="10574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После завершения формирования всего сообщения проверьте его на наличие ошибок. Для этого нажмите кнопку </a:t>
            </a:r>
            <a:r>
              <a:rPr lang="ru-RU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Проверка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в верхней части формы:</a:t>
            </a:r>
            <a:endParaRPr lang="ru-RU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44788" y="2266208"/>
            <a:ext cx="864404" cy="2751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5227" y="5448140"/>
            <a:ext cx="105746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сохранения сообщения на локальный диск нажмите кнопку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Сохранить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в верхней части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формы.</a:t>
            </a:r>
            <a:endParaRPr lang="ru-RU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Сохраненное на локальном диске сообщение можно открыть для просмотра и корректировки. Для этого используйте кнопку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Открыть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в верхней части формы. </a:t>
            </a:r>
          </a:p>
        </p:txBody>
      </p:sp>
      <p:cxnSp>
        <p:nvCxnSpPr>
          <p:cNvPr id="15" name="Соединительная линия уступом 14"/>
          <p:cNvCxnSpPr>
            <a:endCxn id="10" idx="3"/>
          </p:cNvCxnSpPr>
          <p:nvPr/>
        </p:nvCxnSpPr>
        <p:spPr>
          <a:xfrm rot="16200000" flipH="1">
            <a:off x="2315818" y="1510413"/>
            <a:ext cx="1083367" cy="703381"/>
          </a:xfrm>
          <a:prstGeom prst="bentConnector4">
            <a:avLst>
              <a:gd name="adj1" fmla="val 43650"/>
              <a:gd name="adj2" fmla="val 332501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38603" y="2272147"/>
            <a:ext cx="977725" cy="2751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Соединительная линия уступом 10"/>
          <p:cNvCxnSpPr>
            <a:endCxn id="7" idx="1"/>
          </p:cNvCxnSpPr>
          <p:nvPr/>
        </p:nvCxnSpPr>
        <p:spPr>
          <a:xfrm rot="10800000">
            <a:off x="638604" y="2409728"/>
            <a:ext cx="7177759" cy="2876149"/>
          </a:xfrm>
          <a:prstGeom prst="bentConnector3">
            <a:avLst>
              <a:gd name="adj1" fmla="val 10318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373511" y="2725339"/>
            <a:ext cx="4818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В случае ошибок, устраните их и повторите проверку. Система контроля не позволит отправить в Росфинмониторинг сообщение с ошибками.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816362" y="5285874"/>
            <a:ext cx="0" cy="2634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081" y="853323"/>
            <a:ext cx="3878238" cy="58815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" y="388863"/>
            <a:ext cx="6973979" cy="411212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1044" y="34920"/>
            <a:ext cx="90083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 чего начать (меню Личного кабинета)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583" y="5042119"/>
            <a:ext cx="72708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200" dirty="0" smtClean="0"/>
              <a:t>При входе в Личный кабинет, первым делом изучите меню Личного кабинета, которое находится с левой стороны, через него включаются все панели, с которыми </a:t>
            </a:r>
            <a:r>
              <a:rPr lang="ru-RU" sz="2200" dirty="0" smtClean="0"/>
              <a:t>Вам </a:t>
            </a:r>
            <a:r>
              <a:rPr lang="ru-RU" sz="2200" dirty="0" smtClean="0"/>
              <a:t>предстоит работать.</a:t>
            </a:r>
            <a:endParaRPr lang="ru-RU" sz="2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43081" y="1222131"/>
            <a:ext cx="1760342" cy="56358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6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58535"/>
            <a:ext cx="108971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Сообщения о результатах проверки по Перечню и решениям Межведомственной комиссии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96" y="1430930"/>
            <a:ext cx="5794103" cy="54090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0275" y="1997527"/>
            <a:ext cx="61817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Сведения о правилах представлений сообщений о результатах проверки по Перечню указаны в Информационном письме Росфинмониторинга № 52 от 13.05.2016 г. </a:t>
            </a:r>
          </a:p>
          <a:p>
            <a:pPr algn="just"/>
            <a:r>
              <a:rPr lang="ru-RU" sz="2400" dirty="0"/>
              <a:t>	</a:t>
            </a:r>
            <a:r>
              <a:rPr lang="ru-RU" sz="2400" dirty="0" smtClean="0"/>
              <a:t>Данное письмо </a:t>
            </a:r>
            <a:r>
              <a:rPr lang="ru-RU" sz="2400" dirty="0" smtClean="0"/>
              <a:t>Вы </a:t>
            </a:r>
            <a:r>
              <a:rPr lang="ru-RU" sz="2400" dirty="0" smtClean="0"/>
              <a:t>можете найти в справочно-правовых системах или на сайте Росфинмониторинга, которое размещено во вкладке «Пресс-служба» – «Новости» </a:t>
            </a:r>
            <a:r>
              <a:rPr lang="ru-RU" sz="2400" dirty="0"/>
              <a:t>–</a:t>
            </a:r>
            <a:r>
              <a:rPr lang="ru-RU" sz="2400" dirty="0" smtClean="0"/>
              <a:t> «Информационные сообщения».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81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827" y="3103829"/>
            <a:ext cx="6764821" cy="375417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5881"/>
            <a:ext cx="109991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Сообщения о результатах проверки по Перечню и решениям Межведомственной комиссии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536363"/>
            <a:ext cx="4920156" cy="4185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369320"/>
            <a:ext cx="2772162" cy="10860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27179" y="1736631"/>
            <a:ext cx="66721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Выберите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Сообщение о </a:t>
            </a:r>
            <a:r>
              <a:rPr lang="ru-RU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результатах проверки по Перечню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после чего открывается форма, доступная к заполнению.</a:t>
            </a:r>
          </a:p>
        </p:txBody>
      </p:sp>
    </p:spTree>
    <p:extLst>
      <p:ext uri="{BB962C8B-B14F-4D97-AF65-F5344CB8AC3E}">
        <p14:creationId xmlns:p14="http://schemas.microsoft.com/office/powerpoint/2010/main" val="90251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23093" y="100917"/>
            <a:ext cx="10949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Сообщения о результатах проверки по Перечню и решениям Межведомственной комиссии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5540" y="2166277"/>
            <a:ext cx="60127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Заполните поля открытой формы. После этого добавьте в сообщение сведения о принятых мерах. Для этого в нижней части формы выберите команду </a:t>
            </a: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Добавить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854" y="4477859"/>
            <a:ext cx="6920146" cy="105291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369977" y="5299485"/>
            <a:ext cx="723900" cy="1976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5" y="1783014"/>
            <a:ext cx="4488208" cy="44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100917"/>
            <a:ext cx="108971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Сообщения о результатах проверки по Перечню и решениям Межведомственной комиссии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86" y="3903475"/>
            <a:ext cx="6092906" cy="24528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386" y="1808797"/>
            <a:ext cx="60929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После нажатия кнопки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Добавить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откроются поля формы для заполнения сведений о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клиентах, в отношении которых должны были быть приняты меры по замораживанию (блокированию) принадлежащих им денежных средств или иного имущества:</a:t>
            </a:r>
            <a:endParaRPr lang="ru-RU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2666" y="2094933"/>
            <a:ext cx="5639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Заполните поля и сохраните сведения об операции, нажав клавишу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Сохранить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в нижней части блока.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667" y="3688841"/>
            <a:ext cx="5639333" cy="1088557"/>
          </a:xfrm>
          <a:prstGeom prst="rect">
            <a:avLst/>
          </a:prstGeom>
        </p:spPr>
      </p:pic>
      <p:cxnSp>
        <p:nvCxnSpPr>
          <p:cNvPr id="12" name="Соединительная линия уступом 11"/>
          <p:cNvCxnSpPr>
            <a:stCxn id="15" idx="0"/>
            <a:endCxn id="13" idx="1"/>
          </p:cNvCxnSpPr>
          <p:nvPr/>
        </p:nvCxnSpPr>
        <p:spPr>
          <a:xfrm rot="5400000" flipH="1" flipV="1">
            <a:off x="7096214" y="2398924"/>
            <a:ext cx="1430039" cy="5678365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650416" y="4408786"/>
            <a:ext cx="703384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00576" y="5953125"/>
            <a:ext cx="742950" cy="219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Соединительная линия уступом 16"/>
          <p:cNvCxnSpPr>
            <a:endCxn id="13" idx="0"/>
          </p:cNvCxnSpPr>
          <p:nvPr/>
        </p:nvCxnSpPr>
        <p:spPr>
          <a:xfrm>
            <a:off x="9719873" y="3286125"/>
            <a:ext cx="1282235" cy="1122661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9719873" y="2752725"/>
            <a:ext cx="0" cy="5524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670216" y="5416332"/>
            <a:ext cx="54042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	Данные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сохраняются, блок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сворачивается» и в нем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должна появиться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строка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записи.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1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15" y="1345521"/>
            <a:ext cx="6727848" cy="403291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0013" y="34920"/>
            <a:ext cx="92103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Проверка сформированного сообщения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227" y="718803"/>
            <a:ext cx="10574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После завершения формирования всего сообщения проверьте его на наличие ошибок. Для этого нажмите кнопку </a:t>
            </a:r>
            <a:r>
              <a:rPr lang="ru-RU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Проверка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в верхней части формы:</a:t>
            </a:r>
            <a:endParaRPr lang="ru-RU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92035" y="2502259"/>
            <a:ext cx="873196" cy="2751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5227" y="5448140"/>
            <a:ext cx="105746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сохранения сообщения на локальный диск нажмите кнопку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Сохранить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в верхней части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формы.</a:t>
            </a:r>
            <a:endParaRPr lang="ru-RU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Сохраненное на локальном диске сообщение можно открыть для просмотра и корректировки. Для этого используйте кнопку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Открыть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в верхней части формы. </a:t>
            </a:r>
          </a:p>
        </p:txBody>
      </p:sp>
      <p:cxnSp>
        <p:nvCxnSpPr>
          <p:cNvPr id="15" name="Соединительная линия уступом 14"/>
          <p:cNvCxnSpPr>
            <a:endCxn id="10" idx="3"/>
          </p:cNvCxnSpPr>
          <p:nvPr/>
        </p:nvCxnSpPr>
        <p:spPr>
          <a:xfrm rot="16200000" flipH="1">
            <a:off x="2181158" y="1655766"/>
            <a:ext cx="1326310" cy="641836"/>
          </a:xfrm>
          <a:prstGeom prst="bentConnector4">
            <a:avLst>
              <a:gd name="adj1" fmla="val 39510"/>
              <a:gd name="adj2" fmla="val 667126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62708" y="2509149"/>
            <a:ext cx="928987" cy="2751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Соединительная линия уступом 10"/>
          <p:cNvCxnSpPr>
            <a:endCxn id="7" idx="1"/>
          </p:cNvCxnSpPr>
          <p:nvPr/>
        </p:nvCxnSpPr>
        <p:spPr>
          <a:xfrm rot="10800000">
            <a:off x="562708" y="2646730"/>
            <a:ext cx="7253656" cy="2639149"/>
          </a:xfrm>
          <a:prstGeom prst="bentConnector3">
            <a:avLst>
              <a:gd name="adj1" fmla="val 10315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373511" y="2725339"/>
            <a:ext cx="4818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В случае ошибок, устраните их и повторите проверку. Система контроля не позволит отправить в Росфинмониторинг сообщение с ошибками.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816362" y="5285874"/>
            <a:ext cx="0" cy="2634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83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7426" y="100917"/>
            <a:ext cx="102597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Сообщение для представления запроса на удаление направленной ранее информации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650148"/>
            <a:ext cx="4843923" cy="42078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38957" y="1670132"/>
            <a:ext cx="5819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Выберите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Сообщение для представления запроса на удаление направленной ранее информации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после чего открывается форма, доступная к заполнению.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58" y="1424356"/>
            <a:ext cx="3010267" cy="116910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448566" y="296702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Заполните поля формы.</a:t>
            </a:r>
          </a:p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Проверьте сообщение на наличие ошибок. Для этого нажмите кнопку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Проверить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в верхней части формы: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48566" y="540474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В случае ошибок, устраните их и повторите проверку. Система контроля не позволит отправить в Росфинмониторинг сообщение с ошибками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 Если проверка прошла успешно, не забудьте </a:t>
            </a:r>
            <a:r>
              <a:rPr lang="ru-RU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сохранить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сообщение.</a:t>
            </a:r>
            <a:endParaRPr lang="ru-RU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566" y="3984064"/>
            <a:ext cx="6030167" cy="126700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43775" y="4933950"/>
            <a:ext cx="885825" cy="2745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Соединительная линия уступом 16"/>
          <p:cNvCxnSpPr>
            <a:endCxn id="15" idx="3"/>
          </p:cNvCxnSpPr>
          <p:nvPr/>
        </p:nvCxnSpPr>
        <p:spPr>
          <a:xfrm rot="16200000" flipH="1">
            <a:off x="7537742" y="4379366"/>
            <a:ext cx="1240840" cy="142875"/>
          </a:xfrm>
          <a:prstGeom prst="bentConnector4">
            <a:avLst>
              <a:gd name="adj1" fmla="val 44469"/>
              <a:gd name="adj2" fmla="val 26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12" idx="2"/>
            <a:endCxn id="21" idx="2"/>
          </p:cNvCxnSpPr>
          <p:nvPr/>
        </p:nvCxnSpPr>
        <p:spPr>
          <a:xfrm rot="5400000" flipH="1">
            <a:off x="6581394" y="4689900"/>
            <a:ext cx="1396574" cy="2433770"/>
          </a:xfrm>
          <a:prstGeom prst="bentConnector5">
            <a:avLst>
              <a:gd name="adj1" fmla="val -16369"/>
              <a:gd name="adj2" fmla="val 134631"/>
              <a:gd name="adj3" fmla="val 9297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638933" y="4924851"/>
            <a:ext cx="847725" cy="2836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4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78853" y="358235"/>
            <a:ext cx="79762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Отправка электронного документа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95" y="1534245"/>
            <a:ext cx="2572109" cy="507753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143000" y="4000500"/>
            <a:ext cx="1743075" cy="2667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19524" y="1534245"/>
            <a:ext cx="7858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Для отправки сформированных ранее сообщений необходимо подготовить и отправить электронный документ.</a:t>
            </a:r>
          </a:p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Для этого перейдите в меню «РФМ. Личный кабинет» и выберите пункт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Отправить сообщение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подсписка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Отправка сообщений.</a:t>
            </a:r>
            <a:endParaRPr lang="ru-RU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08586" y="3202698"/>
            <a:ext cx="4773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Откроется закладка отправки документа.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848" y="3572952"/>
            <a:ext cx="3419476" cy="160916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709192" y="5435283"/>
            <a:ext cx="8349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/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Нажмите кнопку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Выбрать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, в открывшемся окне выберите файлы для отправки и нажмите кнопку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Открыть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. После окончания загрузки в списке отобразятся выбранные файлы.</a:t>
            </a:r>
          </a:p>
        </p:txBody>
      </p:sp>
    </p:spTree>
    <p:extLst>
      <p:ext uri="{BB962C8B-B14F-4D97-AF65-F5344CB8AC3E}">
        <p14:creationId xmlns:p14="http://schemas.microsoft.com/office/powerpoint/2010/main" val="32678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21145" y="318627"/>
            <a:ext cx="80917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Отправка электронного документа 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38" y="2882511"/>
            <a:ext cx="11285928" cy="30625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7809" y="1378417"/>
            <a:ext cx="100783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/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В случае, если при загрузке в файле была обнаружена ошибка, более подробную информацию о ней можно посмотреть, 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выделив соответствующую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строку в списке файлов и нажав кнопку </a:t>
            </a:r>
            <a:r>
              <a:rPr lang="ru-RU" sz="20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Посмотреть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602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255" y="1945714"/>
            <a:ext cx="4119346" cy="378254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78855" y="358235"/>
            <a:ext cx="79762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Отправка электронного документа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07932" y="2690765"/>
            <a:ext cx="10734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Нажмите кнопку </a:t>
            </a:r>
            <a:r>
              <a:rPr lang="ru-RU" sz="20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Сформировать документ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  <a:p>
            <a:pPr indent="54038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На странице отобразится список сертификатов подписи.</a:t>
            </a:r>
          </a:p>
        </p:txBody>
      </p:sp>
      <p:pic>
        <p:nvPicPr>
          <p:cNvPr id="5122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46" y="3928229"/>
            <a:ext cx="7966566" cy="180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9427" y="6429216"/>
            <a:ext cx="2743200" cy="365125"/>
          </a:xfrm>
        </p:spPr>
        <p:txBody>
          <a:bodyPr/>
          <a:lstStyle/>
          <a:p>
            <a:fld id="{993F3715-0759-4FEA-B411-82674060067C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14122" y="146277"/>
            <a:ext cx="79762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Отправка электронного документа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614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15" y="1820490"/>
            <a:ext cx="9407525" cy="351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63234" y="1014161"/>
            <a:ext cx="9661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	С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помощью левой кнопки мыши выберите сертификат, с помощью которого будет подписан документ, и нажмите кнопку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Подписать и отправить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4103" y="5776341"/>
            <a:ext cx="10219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При необходимости подтвердите разрешение сайту на создание подписи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352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89" y="0"/>
            <a:ext cx="12214189" cy="683994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40821" y="34920"/>
            <a:ext cx="80287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 чего начать (работа с профилем)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6146" name="Picture 2" descr="Профиль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1" y="3880141"/>
            <a:ext cx="2790825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904207" y="2970914"/>
            <a:ext cx="7150047" cy="37505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Профиль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организации (лица) позволяет заполнить и сохранить на сайте Росфинмониторинга данные организации (лица) для их 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последующего автоматического включения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в соответствующие поля сообщений по формам, 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предусмотренным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Приказом Росфинмониторинга от 22.04.2015 № 110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  <a:p>
            <a:pPr indent="540385" algn="just"/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Для заполнения данных профиля организации (лица) перейдите в меню «РФМ. Личный кабинет» и выберите подпункт </a:t>
            </a:r>
            <a:r>
              <a:rPr lang="ru-RU" sz="20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Профиль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пункта </a:t>
            </a:r>
            <a:r>
              <a:rPr lang="ru-RU" sz="20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Учетные сведения</a:t>
            </a:r>
            <a:r>
              <a:rPr lang="ru-RU" sz="20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  <a:p>
            <a:pPr indent="540385" algn="just"/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Откроется профиль организации (лица). Необходимо заполнить все доступные для изменения поля.  </a:t>
            </a:r>
          </a:p>
          <a:p>
            <a:pPr indent="540385" algn="just"/>
            <a:endParaRPr lang="ru-RU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73723" y="5037993"/>
            <a:ext cx="1512277" cy="4044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9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466" y="1461947"/>
            <a:ext cx="4061126" cy="335828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78853" y="358235"/>
            <a:ext cx="79762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Отправка электронного документа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3645" y="1596712"/>
            <a:ext cx="62755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В результате на странице отобразится уведомление об успешной отправке сообщения.</a:t>
            </a:r>
          </a:p>
        </p:txBody>
      </p:sp>
      <p:pic>
        <p:nvPicPr>
          <p:cNvPr id="7170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3" y="2751992"/>
            <a:ext cx="7669928" cy="194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3645" y="5025588"/>
            <a:ext cx="7066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При успешной отправке документа становится доступной возможность печати сформированного сообщения, для этого необходимо нажать </a:t>
            </a:r>
            <a:r>
              <a:rPr lang="ru-RU" sz="20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Скачать.</a:t>
            </a:r>
            <a:endParaRPr lang="ru-RU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42638" y="3990469"/>
            <a:ext cx="450450" cy="2650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оединительная линия уступом 9"/>
          <p:cNvCxnSpPr>
            <a:endCxn id="7" idx="3"/>
          </p:cNvCxnSpPr>
          <p:nvPr/>
        </p:nvCxnSpPr>
        <p:spPr>
          <a:xfrm flipV="1">
            <a:off x="3500410" y="4122973"/>
            <a:ext cx="3992678" cy="2056046"/>
          </a:xfrm>
          <a:prstGeom prst="bentConnector3">
            <a:avLst>
              <a:gd name="adj1" fmla="val 10572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500410" y="6041251"/>
            <a:ext cx="0" cy="1377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4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931072"/>
            <a:ext cx="12192000" cy="926931"/>
          </a:xfrm>
          <a:prstGeom prst="rect">
            <a:avLst/>
          </a:prstGeom>
          <a:solidFill>
            <a:srgbClr val="2E4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7" tIns="39988" rIns="79977" bIns="39988" rtlCol="0" anchor="ctr"/>
          <a:lstStyle/>
          <a:p>
            <a:pPr algn="ctr"/>
            <a:endParaRPr lang="ru-RU" sz="1287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84712" y="3987141"/>
            <a:ext cx="7822581" cy="1479767"/>
          </a:xfrm>
          <a:prstGeom prst="rect">
            <a:avLst/>
          </a:prstGeom>
        </p:spPr>
        <p:txBody>
          <a:bodyPr lIns="79977" tIns="39988" rIns="79977" bIns="39988" anchor="ctr"/>
          <a:lstStyle>
            <a:lvl1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2pPr>
            <a:lvl3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3pPr>
            <a:lvl4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4pPr>
            <a:lvl5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5pPr>
            <a:lvl6pPr marL="45709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6pPr>
            <a:lvl7pPr marL="914187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7pPr>
            <a:lvl8pPr marL="1371281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8pPr>
            <a:lvl9pPr marL="182837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9pPr>
          </a:lstStyle>
          <a:p>
            <a:r>
              <a:rPr lang="ru-RU" sz="3929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Спасибо за внимание!</a:t>
            </a:r>
            <a:endParaRPr lang="en-US" sz="3929" kern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78855" y="6196069"/>
            <a:ext cx="7822581" cy="842871"/>
          </a:xfrm>
          <a:prstGeom prst="rect">
            <a:avLst/>
          </a:prstGeom>
        </p:spPr>
        <p:txBody>
          <a:bodyPr lIns="79977" tIns="39988" rIns="79977" bIns="39988"/>
          <a:lstStyle>
            <a:lvl1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2pPr>
            <a:lvl3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3pPr>
            <a:lvl4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4pPr>
            <a:lvl5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5pPr>
            <a:lvl6pPr marL="45709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6pPr>
            <a:lvl7pPr marL="914187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7pPr>
            <a:lvl8pPr marL="1371281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8pPr>
            <a:lvl9pPr marL="182837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9pPr>
          </a:lstStyle>
          <a:p>
            <a:r>
              <a:rPr lang="ru-RU" sz="2571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Управление организации надзорной деятельности</a:t>
            </a:r>
            <a:endParaRPr lang="en-US" sz="2571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"/>
            <a:ext cx="12192000" cy="926931"/>
          </a:xfrm>
          <a:prstGeom prst="rect">
            <a:avLst/>
          </a:prstGeom>
          <a:solidFill>
            <a:srgbClr val="2E4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977" tIns="39988" rIns="79977" bIns="39988" rtlCol="0" anchor="ctr"/>
          <a:lstStyle/>
          <a:p>
            <a:pPr algn="ctr"/>
            <a:endParaRPr lang="ru-RU" sz="1287"/>
          </a:p>
        </p:txBody>
      </p:sp>
      <p:pic>
        <p:nvPicPr>
          <p:cNvPr id="8" name="Рисунок 7" descr="C:\Users\mubezzubov\Desktop\FSF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024" y="1835067"/>
            <a:ext cx="1833961" cy="2102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78855" y="206821"/>
            <a:ext cx="7822581" cy="842871"/>
          </a:xfrm>
          <a:prstGeom prst="rect">
            <a:avLst/>
          </a:prstGeom>
        </p:spPr>
        <p:txBody>
          <a:bodyPr lIns="79977" tIns="39988" rIns="79977" bIns="39988"/>
          <a:lstStyle>
            <a:lvl1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2pPr>
            <a:lvl3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3pPr>
            <a:lvl4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4pPr>
            <a:lvl5pPr algn="ctr" defTabSz="1041366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E4884"/>
                </a:solidFill>
                <a:latin typeface="Arial" charset="0"/>
                <a:cs typeface="Arial" charset="0"/>
              </a:defRPr>
            </a:lvl5pPr>
            <a:lvl6pPr marL="45709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6pPr>
            <a:lvl7pPr marL="914187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7pPr>
            <a:lvl8pPr marL="1371281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8pPr>
            <a:lvl9pPr marL="1828375" algn="l" defTabSz="1042747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ED64B"/>
                </a:solidFill>
                <a:latin typeface="Arial Narrow" pitchFamily="34" charset="0"/>
              </a:defRPr>
            </a:lvl9pPr>
          </a:lstStyle>
          <a:p>
            <a:r>
              <a:rPr lang="ru-RU" sz="2571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Федеральная служба по финансовому мониторингу</a:t>
            </a:r>
            <a:endParaRPr lang="en-US" sz="2571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052" y="0"/>
            <a:ext cx="4975336" cy="589831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33985" y="34920"/>
            <a:ext cx="54423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Как создать сообщение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962" y="1594826"/>
            <a:ext cx="6446197" cy="4829657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626338" y="2687948"/>
            <a:ext cx="1019907" cy="2482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50220" y="3075990"/>
            <a:ext cx="1134208" cy="2373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>
            <a:endCxn id="13" idx="2"/>
          </p:cNvCxnSpPr>
          <p:nvPr/>
        </p:nvCxnSpPr>
        <p:spPr>
          <a:xfrm flipV="1">
            <a:off x="4977635" y="2812078"/>
            <a:ext cx="648703" cy="13565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3" idx="4"/>
            <a:endCxn id="15" idx="0"/>
          </p:cNvCxnSpPr>
          <p:nvPr/>
        </p:nvCxnSpPr>
        <p:spPr>
          <a:xfrm>
            <a:off x="6136292" y="2936208"/>
            <a:ext cx="181032" cy="1397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135201" y="1940266"/>
            <a:ext cx="4859575" cy="35640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>
            <a:stCxn id="15" idx="6"/>
          </p:cNvCxnSpPr>
          <p:nvPr/>
        </p:nvCxnSpPr>
        <p:spPr>
          <a:xfrm>
            <a:off x="6884428" y="3194686"/>
            <a:ext cx="279652" cy="3518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125673" y="4084390"/>
            <a:ext cx="5072957" cy="26294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	Если </a:t>
            </a:r>
            <a:r>
              <a:rPr lang="ru-RU" dirty="0">
                <a:solidFill>
                  <a:schemeClr val="tx1"/>
                </a:solidFill>
              </a:rPr>
              <a:t>Вы хотите представить в Росфинмониторинг сообщение, то при входе в Личный кабинет зайдите в раздел «Отправка сообщений» и нажмите «Подготовить сообщение».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	На </a:t>
            </a:r>
            <a:r>
              <a:rPr lang="ru-RU" dirty="0">
                <a:solidFill>
                  <a:schemeClr val="tx1"/>
                </a:solidFill>
              </a:rPr>
              <a:t>панели справа появится форма со списком всех доступных сообщений согласно виду деятельности владельца Личного кабинета. </a:t>
            </a:r>
          </a:p>
        </p:txBody>
      </p:sp>
    </p:spTree>
    <p:extLst>
      <p:ext uri="{BB962C8B-B14F-4D97-AF65-F5344CB8AC3E}">
        <p14:creationId xmlns:p14="http://schemas.microsoft.com/office/powerpoint/2010/main" val="28256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12507" y="34920"/>
            <a:ext cx="40853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Виды сообщений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5279" y="916400"/>
            <a:ext cx="682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Рассмотрим каждое из сообщений подробнее. 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015" y="1556509"/>
            <a:ext cx="7000760" cy="50552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78868" y="1551660"/>
            <a:ext cx="7025054" cy="50662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21" y="1847273"/>
            <a:ext cx="4315427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502" y="4104608"/>
            <a:ext cx="6611273" cy="200052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10331" y="100917"/>
            <a:ext cx="90832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Сообщение об операциях обязательного контроля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15" y="1595796"/>
            <a:ext cx="2791215" cy="10764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90901" y="159579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Выберите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Сообщение об операциях обязательного контроля,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после чего открывается форма, доступная к заполнению.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15" y="2843711"/>
            <a:ext cx="4815148" cy="388546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459196" y="2927957"/>
            <a:ext cx="66017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	Заполните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поля открытой формы. После этого добавьте в сообщение сведения об операции. Для этого в нижней части формы выберите команду </a:t>
            </a:r>
            <a:r>
              <a:rPr lang="ru-RU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Добавить.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8365218" y="4575281"/>
            <a:ext cx="641839" cy="2111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70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70495" y="-127752"/>
            <a:ext cx="79930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Сообщение об операциях обязательного контроля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83" y="1193735"/>
            <a:ext cx="5975704" cy="49784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84459" y="1451116"/>
            <a:ext cx="5652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	В появившемся окне, после нажатия кнопки «Добавить» заполните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поля и сохраните сведения об операции, нажав клавишу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Сохранить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в нижней части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блока.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459" y="2771564"/>
            <a:ext cx="5553507" cy="12574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582119" y="3622482"/>
            <a:ext cx="1109327" cy="325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84459" y="4286502"/>
            <a:ext cx="5553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Данные сохраняются, блок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Сведения об операции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«сворачивается» и в нем появляется строка записи: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459" y="5586433"/>
            <a:ext cx="5553507" cy="559240"/>
          </a:xfrm>
          <a:prstGeom prst="rect">
            <a:avLst/>
          </a:prstGeom>
        </p:spPr>
      </p:pic>
      <p:cxnSp>
        <p:nvCxnSpPr>
          <p:cNvPr id="17" name="Соединительная линия уступом 16"/>
          <p:cNvCxnSpPr>
            <a:endCxn id="11" idx="0"/>
          </p:cNvCxnSpPr>
          <p:nvPr/>
        </p:nvCxnSpPr>
        <p:spPr>
          <a:xfrm rot="16200000" flipH="1">
            <a:off x="9202102" y="2687800"/>
            <a:ext cx="1314699" cy="554663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5" idx="0"/>
          </p:cNvCxnSpPr>
          <p:nvPr/>
        </p:nvCxnSpPr>
        <p:spPr>
          <a:xfrm>
            <a:off x="9161212" y="4888523"/>
            <a:ext cx="1" cy="6979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3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53" y="5117814"/>
            <a:ext cx="11053576" cy="137453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9675" y="272357"/>
            <a:ext cx="79754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Сведения об операциях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8258" y="1351283"/>
            <a:ext cx="882161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Сохраненные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сведения об операции можно изменить или удалить, используя соответствующие команды в строке. </a:t>
            </a:r>
          </a:p>
          <a:p>
            <a:pPr indent="540385" algn="just"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добавления еще одной записи в блоке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Сведения об операции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 повторите действия, выбрав команду 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Добавить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53" y="2523392"/>
            <a:ext cx="11053576" cy="137453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93151" y="3244109"/>
            <a:ext cx="832363" cy="2549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25514" y="3244109"/>
            <a:ext cx="756140" cy="2549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167609" y="6145009"/>
            <a:ext cx="1319802" cy="342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87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3715-0759-4FEA-B411-82674060067C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4122" y="272357"/>
            <a:ext cx="7905751" cy="68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57" dirty="0">
                <a:solidFill>
                  <a:schemeClr val="bg1"/>
                </a:solidFill>
                <a:latin typeface="+mj-lt"/>
              </a:rPr>
              <a:t>Как зайти на портал регистрации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3" y="1"/>
            <a:ext cx="1294867" cy="14243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95058" y="50458"/>
            <a:ext cx="698188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Сведения об участниках операции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7133" y="6611779"/>
            <a:ext cx="218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</a:rPr>
              <a:t>Росфинмониторинг</a:t>
            </a:r>
            <a:endParaRPr lang="ru-RU" sz="1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2388" y="1569421"/>
            <a:ext cx="92292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dirty="0" smtClean="0"/>
              <a:t>После того, как Вы добавили сведения об операциях, добавьте </a:t>
            </a:r>
            <a:r>
              <a:rPr lang="ru-RU" dirty="0"/>
              <a:t>сведения об участниках операции. Для этого выберите команду </a:t>
            </a:r>
            <a:r>
              <a:rPr lang="ru-RU" b="1" i="1" dirty="0"/>
              <a:t>Добавить</a:t>
            </a:r>
            <a:r>
              <a:rPr lang="ru-RU" dirty="0"/>
              <a:t> в блоке </a:t>
            </a:r>
            <a:r>
              <a:rPr lang="ru-RU" b="1" i="1" dirty="0"/>
              <a:t>Сведения об участниках операции (сделки)</a:t>
            </a:r>
            <a:r>
              <a:rPr lang="ru-RU" dirty="0"/>
              <a:t>: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2050" name="Рисунок 9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37" y="2794097"/>
            <a:ext cx="11314278" cy="351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1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1395</Words>
  <Application>Microsoft Office PowerPoint</Application>
  <PresentationFormat>Широкоэкранный</PresentationFormat>
  <Paragraphs>196</Paragraphs>
  <Slides>31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Gungsuh</vt:lpstr>
      <vt:lpstr>Arial</vt:lpstr>
      <vt:lpstr>Calibri</vt:lpstr>
      <vt:lpstr>Calibri Light</vt:lpstr>
      <vt:lpstr>Times New Roman</vt:lpstr>
      <vt:lpstr>Тема Office</vt:lpstr>
      <vt:lpstr>Представление сообщений в Личном кабинете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WS001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сообщений в Личном кабинете</dc:title>
  <dc:creator>Иванчишин Игорь Тарасович</dc:creator>
  <cp:lastModifiedBy>Иванчишин Игорь Тарасович</cp:lastModifiedBy>
  <cp:revision>90</cp:revision>
  <dcterms:created xsi:type="dcterms:W3CDTF">2017-08-16T11:16:11Z</dcterms:created>
  <dcterms:modified xsi:type="dcterms:W3CDTF">2017-08-23T11:43:39Z</dcterms:modified>
</cp:coreProperties>
</file>